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8" r:id="rId6"/>
    <p:sldId id="260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67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18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12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11" Type="http://schemas.openxmlformats.org/officeDocument/2006/relationships/image" Target="../media/image16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e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12" Type="http://schemas.openxmlformats.org/officeDocument/2006/relationships/image" Target="../media/image3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11" Type="http://schemas.openxmlformats.org/officeDocument/2006/relationships/image" Target="../media/image30.jpeg"/><Relationship Id="rId5" Type="http://schemas.openxmlformats.org/officeDocument/2006/relationships/image" Target="../media/image24.jpeg"/><Relationship Id="rId10" Type="http://schemas.openxmlformats.org/officeDocument/2006/relationships/image" Target="../media/image29.jpeg"/><Relationship Id="rId4" Type="http://schemas.openxmlformats.org/officeDocument/2006/relationships/image" Target="../media/image23.jpeg"/><Relationship Id="rId9" Type="http://schemas.openxmlformats.org/officeDocument/2006/relationships/image" Target="../media/image2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Relationship Id="rId9" Type="http://schemas.openxmlformats.org/officeDocument/2006/relationships/image" Target="../media/image41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Relationship Id="rId9" Type="http://schemas.openxmlformats.org/officeDocument/2006/relationships/image" Target="../media/image4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173"/>
          <p:cNvPicPr>
            <a:picLocks noChangeAspect="1" noChangeArrowheads="1"/>
          </p:cNvPicPr>
          <p:nvPr/>
        </p:nvPicPr>
        <p:blipFill>
          <a:blip r:embed="rId2">
            <a:lum bright="40000" contrast="-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071547"/>
            <a:ext cx="7772400" cy="2528904"/>
          </a:xfrm>
        </p:spPr>
        <p:txBody>
          <a:bodyPr>
            <a:normAutofit fontScale="90000"/>
          </a:bodyPr>
          <a:lstStyle/>
          <a:p>
            <a:r>
              <a:rPr lang="ru-RU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Коррекция </a:t>
            </a:r>
            <a:r>
              <a:rPr lang="ru-RU" b="1" i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психоэмоциональной</a:t>
            </a:r>
            <a:r>
              <a:rPr lang="ru-RU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сферы детей дошкольного возраста посредством музыкотерапии. </a:t>
            </a:r>
            <a:endParaRPr lang="ru-RU" b="1" i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143240" y="5214950"/>
            <a:ext cx="5715040" cy="1209668"/>
          </a:xfrm>
        </p:spPr>
        <p:txBody>
          <a:bodyPr>
            <a:normAutofit fontScale="55000" lnSpcReduction="20000"/>
          </a:bodyPr>
          <a:lstStyle/>
          <a:p>
            <a:r>
              <a:rPr lang="ru-RU" smtClean="0">
                <a:solidFill>
                  <a:schemeClr val="tx1"/>
                </a:solidFill>
              </a:rPr>
              <a:t>«Легкая мелодия – самый лучший утешитель  для                  </a:t>
            </a:r>
          </a:p>
          <a:p>
            <a:r>
              <a:rPr lang="ru-RU" smtClean="0">
                <a:solidFill>
                  <a:schemeClr val="tx1"/>
                </a:solidFill>
              </a:rPr>
              <a:t>      возбужденной  фантазии и лекарство  для   мозга».     </a:t>
            </a:r>
          </a:p>
          <a:p>
            <a:r>
              <a:rPr lang="ru-RU" smtClean="0">
                <a:solidFill>
                  <a:schemeClr val="tx1"/>
                </a:solidFill>
              </a:rPr>
              <a:t>                                                                                                                                   В.Шекспир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173"/>
          <p:cNvPicPr>
            <a:picLocks noChangeAspect="1" noChangeArrowheads="1"/>
          </p:cNvPicPr>
          <p:nvPr/>
        </p:nvPicPr>
        <p:blipFill>
          <a:blip r:embed="rId2">
            <a:lum bright="40000" contrast="-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14290"/>
            <a:ext cx="5214974" cy="6500858"/>
          </a:xfrm>
          <a:gradFill flip="none" rotWithShape="1">
            <a:gsLst>
              <a:gs pos="0">
                <a:schemeClr val="accent5">
                  <a:tint val="50000"/>
                  <a:satMod val="300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28575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Музыка помогает детям осваивать мир человеческих чувств, эмоций, переживаний.    Раннее общение с музыкой, занятия основными видами музыкальной деятельности способствуют полноценному психическому, физическому и личностному развитию малыша. Благодаря  ассоциативным связям,  возникающим в процессе восприятия и исполнения музыки, меняется и психическое состояние ребенка. Анализируя основы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психокоррекционной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работы с детьми, многие учёные отмечают, что в дошкольном возрасте одним из наиболее эффективных методов является музыкотерапия. 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Музыкотерапия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строится на подборе необходимых мелодий и звуков, с помощью которых можно оказывать положительное воздействие на человеческий организм. Это способствует общему оздоровлению, улучшению самочувствия, поднятию настроения, повышению работоспособности. Такой метод дает возможность применения музыки в качестве средства, обеспечивающего гармонизацию состояния ребенка: снятие напряжения, утомления, повышение эмоционального тонуса, коррекцию отклонений в личностном развитии ребенка и его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психоэмоциональном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состоянии, а также может за считанные минуты снять умственную усталость, взбодрить, раскрепостить, повысить настроение, сконцентрировать внимание. 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IMG_275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6314" y="1071546"/>
            <a:ext cx="4357686" cy="3669989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7" name="Рисунок 6" descr="images-6.jpeg"/>
          <p:cNvPicPr>
            <a:picLocks noChangeAspect="1"/>
          </p:cNvPicPr>
          <p:nvPr/>
        </p:nvPicPr>
        <p:blipFill>
          <a:blip r:embed="rId4"/>
          <a:srcRect l="4380" r="6374"/>
          <a:stretch>
            <a:fillRect/>
          </a:stretch>
        </p:blipFill>
        <p:spPr>
          <a:xfrm>
            <a:off x="4786314" y="1071546"/>
            <a:ext cx="4357686" cy="3657373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9" name="Рисунок 8" descr="SDC17288.JPG"/>
          <p:cNvPicPr>
            <a:picLocks noChangeAspect="1"/>
          </p:cNvPicPr>
          <p:nvPr/>
        </p:nvPicPr>
        <p:blipFill>
          <a:blip r:embed="rId5" cstate="print"/>
          <a:srcRect l="7940" r="24781"/>
          <a:stretch>
            <a:fillRect/>
          </a:stretch>
        </p:blipFill>
        <p:spPr>
          <a:xfrm>
            <a:off x="4786314" y="1142984"/>
            <a:ext cx="4357686" cy="364332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10" name="Рисунок 9" descr="1248853840_hiop.ru_deti-210.jpg"/>
          <p:cNvPicPr>
            <a:picLocks noChangeAspect="1"/>
          </p:cNvPicPr>
          <p:nvPr/>
        </p:nvPicPr>
        <p:blipFill>
          <a:blip r:embed="rId6"/>
          <a:srcRect r="11848"/>
          <a:stretch>
            <a:fillRect/>
          </a:stretch>
        </p:blipFill>
        <p:spPr>
          <a:xfrm>
            <a:off x="4714844" y="1142984"/>
            <a:ext cx="4429156" cy="3674113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13" name="Рисунок 12" descr="images-49.jpeg"/>
          <p:cNvPicPr>
            <a:picLocks noChangeAspect="1"/>
          </p:cNvPicPr>
          <p:nvPr/>
        </p:nvPicPr>
        <p:blipFill>
          <a:blip r:embed="rId7"/>
          <a:srcRect b="9625"/>
          <a:stretch>
            <a:fillRect/>
          </a:stretch>
        </p:blipFill>
        <p:spPr>
          <a:xfrm>
            <a:off x="4710097" y="1071546"/>
            <a:ext cx="4433903" cy="3714776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15" name="Рисунок 14" descr="IMG_2067.JPG"/>
          <p:cNvPicPr>
            <a:picLocks noChangeAspect="1"/>
          </p:cNvPicPr>
          <p:nvPr/>
        </p:nvPicPr>
        <p:blipFill>
          <a:blip r:embed="rId8" cstate="print"/>
          <a:srcRect l="5684" r="5022"/>
          <a:stretch>
            <a:fillRect/>
          </a:stretch>
        </p:blipFill>
        <p:spPr>
          <a:xfrm>
            <a:off x="4714876" y="1071546"/>
            <a:ext cx="4429124" cy="3714776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000"/>
                            </p:stCondLst>
                            <p:childTnLst>
                              <p:par>
                                <p:cTn id="9" presetID="21" presetClass="entr" presetSubtype="4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1000"/>
                            </p:stCondLst>
                            <p:childTnLst>
                              <p:par>
                                <p:cTn id="13" presetID="21" presetClass="entr" presetSubtype="4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4000"/>
                            </p:stCondLst>
                            <p:childTnLst>
                              <p:par>
                                <p:cTn id="17" presetID="21" presetClass="entr" presetSubtype="4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7000"/>
                            </p:stCondLst>
                            <p:childTnLst>
                              <p:par>
                                <p:cTn id="21" presetID="21" presetClass="entr" presetSubtype="4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0"/>
                            </p:stCondLst>
                            <p:childTnLst>
                              <p:par>
                                <p:cTn id="25" presetID="21" presetClass="entr" presetSubtype="4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3000"/>
                            </p:stCondLst>
                            <p:childTnLst>
                              <p:par>
                                <p:cTn id="29" presetID="21" presetClass="entr" presetSubtype="4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1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173"/>
          <p:cNvPicPr>
            <a:picLocks noChangeAspect="1" noChangeArrowheads="1"/>
          </p:cNvPicPr>
          <p:nvPr/>
        </p:nvPicPr>
        <p:blipFill>
          <a:blip r:embed="rId2">
            <a:lum bright="40000" contrast="-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214290"/>
            <a:ext cx="5214974" cy="6643710"/>
          </a:xfrm>
        </p:spPr>
        <p:txBody>
          <a:bodyPr>
            <a:noAutofit/>
          </a:bodyPr>
          <a:lstStyle/>
          <a:p>
            <a:pPr algn="l"/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57290" y="1285860"/>
            <a:ext cx="6715172" cy="928694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8100">
            <a:beve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Музыкотерапия</a:t>
            </a:r>
            <a:endParaRPr lang="ru-RU" sz="40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85720" y="3643314"/>
            <a:ext cx="2357454" cy="857256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810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spc="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рецептивная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(пассивная)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500430" y="4143380"/>
            <a:ext cx="2357454" cy="857256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810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spc="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активная</a:t>
            </a:r>
            <a:r>
              <a:rPr lang="ru-RU" b="1" spc="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b="1" spc="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ru-RU" b="1" spc="2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429388" y="3571876"/>
            <a:ext cx="2357454" cy="928694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810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spc="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интегративная</a:t>
            </a:r>
            <a:endParaRPr lang="ru-RU" b="1" spc="2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20" name="Стрелка вправо 19"/>
          <p:cNvSpPr/>
          <p:nvPr/>
        </p:nvSpPr>
        <p:spPr>
          <a:xfrm rot="6723600">
            <a:off x="1546207" y="2897558"/>
            <a:ext cx="1398175" cy="116398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право 30"/>
          <p:cNvSpPr/>
          <p:nvPr/>
        </p:nvSpPr>
        <p:spPr>
          <a:xfrm rot="5400000">
            <a:off x="3786181" y="3143249"/>
            <a:ext cx="1785951" cy="71438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 вправо 31"/>
          <p:cNvSpPr/>
          <p:nvPr/>
        </p:nvSpPr>
        <p:spPr>
          <a:xfrm rot="3817667">
            <a:off x="6807358" y="2808538"/>
            <a:ext cx="1398175" cy="116398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  <p:bldP spid="14" grpId="0" build="p" animBg="1"/>
      <p:bldP spid="15" grpId="0" build="p" animBg="1"/>
      <p:bldP spid="16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173"/>
          <p:cNvPicPr>
            <a:picLocks noChangeAspect="1" noChangeArrowheads="1"/>
          </p:cNvPicPr>
          <p:nvPr/>
        </p:nvPicPr>
        <p:blipFill>
          <a:blip r:embed="rId2">
            <a:lum bright="40000" contrast="-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214290"/>
            <a:ext cx="5214974" cy="6643710"/>
          </a:xfrm>
        </p:spPr>
        <p:txBody>
          <a:bodyPr>
            <a:noAutofit/>
          </a:bodyPr>
          <a:lstStyle/>
          <a:p>
            <a:pPr algn="l"/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/>
          </a:p>
        </p:txBody>
      </p:sp>
      <p:sp>
        <p:nvSpPr>
          <p:cNvPr id="23" name="Стрелка вправо 22"/>
          <p:cNvSpPr/>
          <p:nvPr/>
        </p:nvSpPr>
        <p:spPr>
          <a:xfrm rot="7386788">
            <a:off x="2690053" y="845115"/>
            <a:ext cx="507569" cy="45719"/>
          </a:xfrm>
          <a:prstGeom prst="rightArrow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право 23"/>
          <p:cNvSpPr/>
          <p:nvPr/>
        </p:nvSpPr>
        <p:spPr>
          <a:xfrm rot="5400000">
            <a:off x="2357422" y="2571744"/>
            <a:ext cx="3929090" cy="71438"/>
          </a:xfrm>
          <a:prstGeom prst="rightArrow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право 24"/>
          <p:cNvSpPr/>
          <p:nvPr/>
        </p:nvSpPr>
        <p:spPr>
          <a:xfrm rot="3335981">
            <a:off x="5644140" y="758495"/>
            <a:ext cx="502393" cy="93100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Блок-схема: альтернативный процесс 25"/>
          <p:cNvSpPr/>
          <p:nvPr/>
        </p:nvSpPr>
        <p:spPr>
          <a:xfrm>
            <a:off x="1785918" y="214290"/>
            <a:ext cx="5572164" cy="357190"/>
          </a:xfrm>
          <a:prstGeom prst="flowChartAlternateProcess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8100"/>
          <a:effectLst>
            <a:glow rad="1016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spc="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Рецептивная (пассивная) музыкотерапия</a:t>
            </a:r>
            <a:endParaRPr lang="ru-RU" b="1" spc="2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0" y="1142984"/>
            <a:ext cx="4214842" cy="342902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810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Wingdings" pitchFamily="2" charset="2"/>
              <a:buChar char="Ø"/>
            </a:pP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" pitchFamily="2" charset="2"/>
              <a:buChar char="Ø"/>
            </a:pPr>
            <a:r>
              <a:rPr lang="ru-RU" sz="1600" b="1" spc="3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Музыкопробуждение</a:t>
            </a:r>
            <a:endParaRPr lang="ru-RU" sz="1600" b="1" cap="all" spc="30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Включение записи классических произведений с мажорным, солнечным звучанием в момент приема детей в детский сад и тихой, нежной, легкой музыки в момент пробуждения после дневного сна.</a:t>
            </a:r>
            <a:r>
              <a:rPr lang="ru-RU" sz="1400" dirty="0" smtClean="0"/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Утренний прием в детском саду можно начинать под музыку Моцарта. Она располагает к тесному контакту между взрослым и ребенком, создает атмосферу уюта, тепла, любви и обеспечивает психологическое благополучие. </a:t>
            </a:r>
          </a:p>
          <a:p>
            <a:pPr>
              <a:buFont typeface="Wingdings" pitchFamily="2" charset="2"/>
              <a:buChar char="§"/>
            </a:pP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«Утро» (музыка Грига из сюиты «</a:t>
            </a:r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ПерГюнт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»).</a:t>
            </a:r>
          </a:p>
          <a:p>
            <a:pPr>
              <a:buFont typeface="Wingdings" pitchFamily="2" charset="2"/>
              <a:buChar char="§"/>
            </a:pP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Инструментальная музыка Музыкальные композиции (оркестр Поля </a:t>
            </a:r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Мориа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400" dirty="0" smtClean="0"/>
              <a:t> </a:t>
            </a:r>
          </a:p>
          <a:p>
            <a:pPr>
              <a:buFont typeface="Wingdings" pitchFamily="2" charset="2"/>
              <a:buChar char="§"/>
            </a:pP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Сен-Санс «Карнавал животных» (симфонический оркестр)</a:t>
            </a:r>
          </a:p>
          <a:p>
            <a:pPr>
              <a:buFont typeface="Wingdings" pitchFamily="2" charset="2"/>
              <a:buChar char="§"/>
            </a:pPr>
            <a:endParaRPr lang="ru-RU" sz="1400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4429124" y="1071546"/>
            <a:ext cx="4714876" cy="3500462"/>
          </a:xfrm>
          <a:prstGeom prst="roundRect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28575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" pitchFamily="2" charset="2"/>
              <a:buChar char="Ø"/>
            </a:pPr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" pitchFamily="2" charset="2"/>
              <a:buChar char="Ø"/>
            </a:pPr>
            <a:r>
              <a:rPr lang="ru-RU" sz="1600" b="1" spc="3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Музыконаслаждение</a:t>
            </a:r>
            <a:endParaRPr lang="ru-RU" sz="1600" b="1" spc="3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Слушание релаксационных музыкальных произведений, включающих звуки природы, леса, воды, в сочетании с классической, гитарной, мелодичной инструментальной музыкой, колокольным звоном для физического и психологического оздоровления.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Ученые установили, что птичье пение помогает успокоиться, расслабиться, противостоять стрессу и многим нервным расстройствам, нормализует все биологические процессы в организме.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Музыка  для   вечернего   времени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способствует   снятию  накопившейся усталости, стрессовых ситуаций за день. </a:t>
            </a:r>
          </a:p>
          <a:p>
            <a:pPr>
              <a:buFont typeface="Wingdings" pitchFamily="2" charset="2"/>
              <a:buChar char="§"/>
            </a:pP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Мендельсон «Концерт для скрипки с оркестром».</a:t>
            </a:r>
          </a:p>
          <a:p>
            <a:pPr>
              <a:buFont typeface="Wingdings" pitchFamily="2" charset="2"/>
              <a:buChar char="§"/>
            </a:pP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 Бах «Органные произведение».</a:t>
            </a:r>
          </a:p>
          <a:p>
            <a:pPr>
              <a:buFont typeface="Wingdings" pitchFamily="2" charset="2"/>
              <a:buChar char="§"/>
            </a:pP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 А. </a:t>
            </a:r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Вивальди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 «Времена года».</a:t>
            </a:r>
          </a:p>
          <a:p>
            <a:pPr>
              <a:buFont typeface="Wingdings" pitchFamily="2" charset="2"/>
              <a:buChar char="§"/>
            </a:pP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 «Голоса природы». </a:t>
            </a: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428596" y="4643446"/>
            <a:ext cx="8072494" cy="2071702"/>
          </a:xfrm>
          <a:prstGeom prst="roundRect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810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Wingdings" pitchFamily="2" charset="2"/>
              <a:buChar char="Ø"/>
            </a:pP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" pitchFamily="2" charset="2"/>
              <a:buChar char="Ø"/>
            </a:pPr>
            <a:r>
              <a:rPr lang="ru-RU" sz="1600" b="1" spc="3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Музыкосон</a:t>
            </a:r>
            <a:endParaRPr lang="ru-RU" sz="1600" b="1" spc="3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Прослушивание сдержанной, успокаивающей музыки при организации дневного сна детей.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Сон рассматривается как проявление сложноорганизованной деятельности ряда мозговых структур. Отсюда его важнейшая роль в обеспечении нервно-психического здоровья детей. Музыка во время сна оказывает оздоровляющее терапевтическое воздействие. </a:t>
            </a:r>
          </a:p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Дневной сон может сопровождаться следующими музыкальными произведениями: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«Времена года» П.И. Чайковского.</a:t>
            </a:r>
          </a:p>
          <a:p>
            <a:pPr>
              <a:buFont typeface="Wingdings" pitchFamily="2" charset="2"/>
              <a:buChar char="§"/>
            </a:pP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Бетховен, соната № 14 «Лунная».</a:t>
            </a:r>
          </a:p>
          <a:p>
            <a:pPr>
              <a:buFont typeface="Wingdings" pitchFamily="2" charset="2"/>
              <a:buChar char="§"/>
            </a:pP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Ф.Шуберт «Аве Мария»</a:t>
            </a: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 descr="IMG_193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57298"/>
            <a:ext cx="4286279" cy="3112849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15" name="Рисунок 14" descr="images-14.jpeg"/>
          <p:cNvPicPr>
            <a:picLocks noChangeAspect="1"/>
          </p:cNvPicPr>
          <p:nvPr/>
        </p:nvPicPr>
        <p:blipFill>
          <a:blip r:embed="rId4"/>
          <a:srcRect b="2096"/>
          <a:stretch>
            <a:fillRect/>
          </a:stretch>
        </p:blipFill>
        <p:spPr>
          <a:xfrm>
            <a:off x="0" y="1357298"/>
            <a:ext cx="4286248" cy="3143273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18" name="Рисунок 17" descr="IMG_9689.JPG"/>
          <p:cNvPicPr>
            <a:picLocks noChangeAspect="1"/>
          </p:cNvPicPr>
          <p:nvPr/>
        </p:nvPicPr>
        <p:blipFill>
          <a:blip r:embed="rId5" cstate="print"/>
          <a:srcRect l="7625"/>
          <a:stretch>
            <a:fillRect/>
          </a:stretch>
        </p:blipFill>
        <p:spPr>
          <a:xfrm>
            <a:off x="0" y="1357298"/>
            <a:ext cx="4327173" cy="3143272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19" name="Рисунок 18" descr="1248853861_hiop.ru_deti-270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522387" y="834912"/>
            <a:ext cx="3241475" cy="428624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20" name="Рисунок 19" descr="2.jpeg"/>
          <p:cNvPicPr>
            <a:picLocks noChangeAspect="1"/>
          </p:cNvPicPr>
          <p:nvPr/>
        </p:nvPicPr>
        <p:blipFill>
          <a:blip r:embed="rId7"/>
          <a:srcRect r="9714"/>
          <a:stretch>
            <a:fillRect/>
          </a:stretch>
        </p:blipFill>
        <p:spPr>
          <a:xfrm>
            <a:off x="4496429" y="1428736"/>
            <a:ext cx="4647571" cy="321471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22" name="Рисунок 21" descr="images-17.jpe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00562" y="1428736"/>
            <a:ext cx="4643438" cy="3216011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29" name="Рисунок 28" descr="images-71.jpeg"/>
          <p:cNvPicPr>
            <a:picLocks noChangeAspect="1"/>
          </p:cNvPicPr>
          <p:nvPr/>
        </p:nvPicPr>
        <p:blipFill>
          <a:blip r:embed="rId9"/>
          <a:srcRect t="4108" b="3465"/>
          <a:stretch>
            <a:fillRect/>
          </a:stretch>
        </p:blipFill>
        <p:spPr>
          <a:xfrm>
            <a:off x="4500562" y="1428736"/>
            <a:ext cx="4643438" cy="321471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35" name="Рисунок 34" descr="4.jpg"/>
          <p:cNvPicPr>
            <a:picLocks noChangeAspect="1"/>
          </p:cNvPicPr>
          <p:nvPr/>
        </p:nvPicPr>
        <p:blipFill>
          <a:blip r:embed="rId10"/>
          <a:srcRect l="13616" r="3755"/>
          <a:stretch>
            <a:fillRect/>
          </a:stretch>
        </p:blipFill>
        <p:spPr>
          <a:xfrm>
            <a:off x="4429092" y="1428736"/>
            <a:ext cx="4714908" cy="321471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36" name="Рисунок 35" descr="str_1.jp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57422" y="3647875"/>
            <a:ext cx="4500594" cy="3024399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37" name="Рисунок 36" descr="sl_01.jpg"/>
          <p:cNvPicPr>
            <a:picLocks noChangeAspect="1"/>
          </p:cNvPicPr>
          <p:nvPr/>
        </p:nvPicPr>
        <p:blipFill>
          <a:blip r:embed="rId12"/>
          <a:srcRect t="8465"/>
          <a:stretch>
            <a:fillRect/>
          </a:stretch>
        </p:blipFill>
        <p:spPr>
          <a:xfrm>
            <a:off x="2357422" y="3571876"/>
            <a:ext cx="4500594" cy="308969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40" name="Рисунок 39" descr="1248853767_hiop.ru_deti-090.jpg"/>
          <p:cNvPicPr>
            <a:picLocks noChangeAspect="1"/>
          </p:cNvPicPr>
          <p:nvPr/>
        </p:nvPicPr>
        <p:blipFill>
          <a:blip r:embed="rId13"/>
          <a:srcRect b="6349"/>
          <a:stretch>
            <a:fillRect/>
          </a:stretch>
        </p:blipFill>
        <p:spPr>
          <a:xfrm>
            <a:off x="2357422" y="3500438"/>
            <a:ext cx="4500594" cy="3161147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8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3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8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350"/>
                            </p:stCondLst>
                            <p:childTnLst>
                              <p:par>
                                <p:cTn id="24" presetID="8" presetClass="entr" presetSubtype="16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3350"/>
                            </p:stCondLst>
                            <p:childTnLst>
                              <p:par>
                                <p:cTn id="28" presetID="8" presetClass="entr" presetSubtype="16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2350"/>
                            </p:stCondLst>
                            <p:childTnLst>
                              <p:par>
                                <p:cTn id="32" presetID="8" presetClass="entr" presetSubtype="16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1350"/>
                            </p:stCondLst>
                            <p:childTnLst>
                              <p:par>
                                <p:cTn id="36" presetID="8" presetClass="entr" presetSubtype="16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350"/>
                            </p:stCondLst>
                            <p:childTnLst>
                              <p:par>
                                <p:cTn id="40" presetID="8" presetClass="entr" presetSubtype="16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9350"/>
                            </p:stCondLst>
                            <p:childTnLst>
                              <p:par>
                                <p:cTn id="44" presetID="8" presetClass="entr" presetSubtype="16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1350"/>
                            </p:stCondLst>
                            <p:childTnLst>
                              <p:par>
                                <p:cTn id="48" presetID="8" presetClass="entr" presetSubtype="16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0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350"/>
                            </p:stCondLst>
                            <p:childTnLst>
                              <p:par>
                                <p:cTn id="52" presetID="8" presetClass="entr" presetSubtype="16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4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9350"/>
                            </p:stCondLst>
                            <p:childTnLst>
                              <p:par>
                                <p:cTn id="56" presetID="8" presetClass="entr" presetSubtype="16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8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6350"/>
                            </p:stCondLst>
                            <p:childTnLst>
                              <p:par>
                                <p:cTn id="60" presetID="8" presetClass="entr" presetSubtype="16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2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93350"/>
                            </p:stCondLst>
                            <p:childTnLst>
                              <p:par>
                                <p:cTn id="64" presetID="8" presetClass="entr" presetSubtype="16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6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1" grpId="0" animBg="1"/>
      <p:bldP spid="32" grpId="0" animBg="1"/>
      <p:bldP spid="3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173"/>
          <p:cNvPicPr>
            <a:picLocks noChangeAspect="1" noChangeArrowheads="1"/>
          </p:cNvPicPr>
          <p:nvPr/>
        </p:nvPicPr>
        <p:blipFill>
          <a:blip r:embed="rId2">
            <a:lum bright="40000" contrast="-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214290"/>
            <a:ext cx="5214974" cy="6643710"/>
          </a:xfrm>
        </p:spPr>
        <p:txBody>
          <a:bodyPr>
            <a:noAutofit/>
          </a:bodyPr>
          <a:lstStyle/>
          <a:p>
            <a:pPr algn="l"/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/>
          </a:p>
        </p:txBody>
      </p:sp>
      <p:sp>
        <p:nvSpPr>
          <p:cNvPr id="26" name="Блок-схема: альтернативный процесс 25"/>
          <p:cNvSpPr/>
          <p:nvPr/>
        </p:nvSpPr>
        <p:spPr>
          <a:xfrm>
            <a:off x="2428860" y="214290"/>
            <a:ext cx="4572032" cy="357190"/>
          </a:xfrm>
          <a:prstGeom prst="flowChartAlternateProcess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8100"/>
          <a:effectLst>
            <a:glow rad="1016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2500298" y="214290"/>
            <a:ext cx="450059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spc="300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Чудесные инструменты</a:t>
            </a:r>
            <a:endParaRPr kumimoji="0" lang="ru-RU" sz="1800" b="1" i="0" u="none" strike="noStrike" spc="300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</a:endParaRPr>
          </a:p>
        </p:txBody>
      </p:sp>
      <p:pic>
        <p:nvPicPr>
          <p:cNvPr id="37890" name="Рисунок 1"/>
          <p:cNvPicPr>
            <a:picLocks noChangeAspect="1" noChangeArrowheads="1"/>
          </p:cNvPicPr>
          <p:nvPr/>
        </p:nvPicPr>
        <p:blipFill>
          <a:blip r:embed="rId3">
            <a:lum contrast="12000"/>
          </a:blip>
          <a:srcRect/>
          <a:stretch>
            <a:fillRect/>
          </a:stretch>
        </p:blipFill>
        <p:spPr bwMode="auto">
          <a:xfrm>
            <a:off x="1714480" y="714356"/>
            <a:ext cx="5778500" cy="59055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78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8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7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788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173"/>
          <p:cNvPicPr>
            <a:picLocks noChangeAspect="1" noChangeArrowheads="1"/>
          </p:cNvPicPr>
          <p:nvPr/>
        </p:nvPicPr>
        <p:blipFill>
          <a:blip r:embed="rId2">
            <a:lum bright="40000" contrast="-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214290"/>
            <a:ext cx="5214974" cy="6643710"/>
          </a:xfrm>
        </p:spPr>
        <p:txBody>
          <a:bodyPr>
            <a:noAutofit/>
          </a:bodyPr>
          <a:lstStyle/>
          <a:p>
            <a:pPr algn="l"/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/>
          </a:p>
        </p:txBody>
      </p:sp>
      <p:sp>
        <p:nvSpPr>
          <p:cNvPr id="23" name="Стрелка вправо 22"/>
          <p:cNvSpPr/>
          <p:nvPr/>
        </p:nvSpPr>
        <p:spPr>
          <a:xfrm rot="7386788">
            <a:off x="2690053" y="845115"/>
            <a:ext cx="507569" cy="45719"/>
          </a:xfrm>
          <a:prstGeom prst="rightArrow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право 23"/>
          <p:cNvSpPr/>
          <p:nvPr/>
        </p:nvSpPr>
        <p:spPr>
          <a:xfrm rot="5400000">
            <a:off x="3286116" y="1643050"/>
            <a:ext cx="2071702" cy="71438"/>
          </a:xfrm>
          <a:prstGeom prst="rightArrow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право 24"/>
          <p:cNvSpPr/>
          <p:nvPr/>
        </p:nvSpPr>
        <p:spPr>
          <a:xfrm rot="3335981">
            <a:off x="5644140" y="758495"/>
            <a:ext cx="502393" cy="93100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Блок-схема: альтернативный процесс 25"/>
          <p:cNvSpPr/>
          <p:nvPr/>
        </p:nvSpPr>
        <p:spPr>
          <a:xfrm>
            <a:off x="2357422" y="214290"/>
            <a:ext cx="4429156" cy="357190"/>
          </a:xfrm>
          <a:prstGeom prst="flowChartAlternateProcess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8100"/>
          <a:effectLst>
            <a:glow rad="1016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spc="3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Активная музыкотерапия</a:t>
            </a:r>
            <a:endParaRPr lang="ru-RU" b="1" spc="3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0" y="1142984"/>
            <a:ext cx="4214842" cy="57150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810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Wingdings" pitchFamily="2" charset="2"/>
              <a:buChar char="Ø"/>
            </a:pP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" pitchFamily="2" charset="2"/>
              <a:buChar char="Ø"/>
            </a:pPr>
            <a:r>
              <a:rPr lang="ru-RU" sz="1600" b="1" spc="3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Вокалотерапия</a:t>
            </a:r>
            <a:endParaRPr lang="ru-RU" sz="1600" b="1" spc="3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14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endParaRPr lang="ru-RU" sz="1400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4429124" y="1142984"/>
            <a:ext cx="4714876" cy="57150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28575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" pitchFamily="2" charset="2"/>
              <a:buChar char="Ø"/>
            </a:pPr>
            <a:r>
              <a:rPr lang="ru-RU" sz="1600" b="1" spc="3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Кинезитерапия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танцетерапия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хореотерапия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коррекционная ритмика,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психогимнастика</a:t>
            </a: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928794" y="2786058"/>
            <a:ext cx="4857784" cy="500066"/>
          </a:xfrm>
          <a:prstGeom prst="roundRect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810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Wingdings" pitchFamily="2" charset="2"/>
              <a:buChar char="Ø"/>
            </a:pP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" pitchFamily="2" charset="2"/>
              <a:buChar char="Ø"/>
            </a:pPr>
            <a:r>
              <a:rPr lang="ru-RU" sz="1600" b="1" spc="3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Инструментальная музыкотерапия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игра на музыкальных инструментах</a:t>
            </a:r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9" descr="8-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643174" y="3357562"/>
            <a:ext cx="3725527" cy="2928958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12" name="Picture 10" descr="9-1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16" y="1857364"/>
            <a:ext cx="2095500" cy="214314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13" name="Picture 10" descr="8-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1785926"/>
            <a:ext cx="1643062" cy="2428875"/>
          </a:xfrm>
          <a:prstGeom prst="rect">
            <a:avLst/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0"/>
                            </p:stCondLst>
                            <p:childTnLst>
                              <p:par>
                                <p:cTn id="20" presetID="53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9000"/>
                            </p:stCondLst>
                            <p:childTnLst>
                              <p:par>
                                <p:cTn id="26" presetID="2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000"/>
                            </p:stCondLst>
                            <p:childTnLst>
                              <p:par>
                                <p:cTn id="30" presetID="53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4000"/>
                            </p:stCondLst>
                            <p:childTnLst>
                              <p:par>
                                <p:cTn id="36" presetID="2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1" grpId="0" animBg="1"/>
      <p:bldP spid="32" grpId="0" animBg="1"/>
      <p:bldP spid="3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173"/>
          <p:cNvPicPr>
            <a:picLocks noChangeAspect="1" noChangeArrowheads="1"/>
          </p:cNvPicPr>
          <p:nvPr/>
        </p:nvPicPr>
        <p:blipFill>
          <a:blip r:embed="rId2">
            <a:lum bright="40000" contrast="-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214290"/>
            <a:ext cx="5214974" cy="6643710"/>
          </a:xfrm>
        </p:spPr>
        <p:txBody>
          <a:bodyPr>
            <a:noAutofit/>
          </a:bodyPr>
          <a:lstStyle/>
          <a:p>
            <a:pPr algn="l"/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/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2000232" y="142852"/>
            <a:ext cx="4857784" cy="500066"/>
          </a:xfrm>
          <a:prstGeom prst="roundRect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810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Ø"/>
            </a:pP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" pitchFamily="2" charset="2"/>
              <a:buChar char="Ø"/>
            </a:pP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spc="3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Инструментальная музыкотерапия</a:t>
            </a:r>
          </a:p>
          <a:p>
            <a:pPr algn="ctr"/>
            <a:endParaRPr lang="ru-RU" sz="14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0" y="785770"/>
            <a:ext cx="6143636" cy="6072230"/>
          </a:xfrm>
          <a:prstGeom prst="roundRect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Поскольку это групповая музыкотерапия, игра строится таким образом,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чтобы участники активно общались друг с другом, между ними - возникали </a:t>
            </a:r>
            <a:r>
              <a:rPr lang="ru-RU" sz="1200" dirty="0" err="1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коммуникативно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эмоциональные взаимоотношения, чтобы данный процесс был достаточно динамичным. Самое главное, что ребенок посредством игры на музыкальном инструменте </a:t>
            </a:r>
            <a:r>
              <a:rPr lang="ru-RU" sz="1200" dirty="0" err="1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самовыражается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Исследователи  </a:t>
            </a:r>
            <a:r>
              <a:rPr lang="ru-RU" sz="1200" dirty="0" err="1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рекомендyют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 использовать в работе с детьми широкий спектр музыкальных инструментов и виды музыки, воздействующие на различные функции организма.</a:t>
            </a: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Например,  для  укрепления и оздоровления  дыхательной  функции можно использовать духовые инструменты (глиняные свистульки, свирели,  игрушечные дудочки, губные гармошки, </a:t>
            </a:r>
            <a:r>
              <a:rPr lang="ru-RU" sz="1200" dirty="0" err="1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блок-флейты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и др.),</a:t>
            </a: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при слабой  мелкой моторике пальцев - клавишные инструменты (игрушечное пианино или детский синтезатор),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Музыка позволяет совершенствовать дыхательную функцию. Например, исполняя музыкальное произведение на духовом инструменте, ребёнок должен подчинить своё дыхание тому размеру, который заложен в пьесе. Следует отметить, что эмоции тесно связаны с дыханием. Например, радость сопровождается дыханием в 17 вдохов в минуту, пассивная грусть - 9 вдохов в минуту, активная грусть – 20 вдохов в минуту, страх – 60 вдохов в минуту, гнев – 40 вдохов в минуту. В соответствии с этим, влияя на ритм дыхания через музыкальную фразу (пение, игра на духовом инструменте), мы можем моделировать эмоциональное состояние.</a:t>
            </a:r>
            <a:br>
              <a:rPr lang="ru-RU" sz="1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Дыхательная музыкотерапия оказывает огромное влияние на эмоциональную сферу, позволяя проводить развивающий эмоциональный тренинг, приводящий к улучшению психофизиологического состояния ребенка. Кроме того, дыхательная музыкотерапия прекрасно снимает стрессы, развивает у детей внешний слух (способность слышать звуки) и внутренний слух (умение «слушать» свой организм, понимать себя.</a:t>
            </a: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Дыхательная музыкотерапия, включающая игру на духовых музыкальных инструментах, дыхательную гимнастику под музыку и различные упражнения для развития певческого дыхания, позволяет детям  заниматься оздоровлением, не замечая процесса лечения. </a:t>
            </a: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785794"/>
            <a:ext cx="650082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</a:t>
            </a: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IMG_275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7818" y="2231729"/>
            <a:ext cx="3786182" cy="2519532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8" name="Рисунок 7" descr="images-63.jpeg"/>
          <p:cNvPicPr>
            <a:picLocks noChangeAspect="1"/>
          </p:cNvPicPr>
          <p:nvPr/>
        </p:nvPicPr>
        <p:blipFill>
          <a:blip r:embed="rId4"/>
          <a:srcRect t="10076"/>
          <a:stretch>
            <a:fillRect/>
          </a:stretch>
        </p:blipFill>
        <p:spPr>
          <a:xfrm>
            <a:off x="5357818" y="2214554"/>
            <a:ext cx="3786182" cy="255023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9" name="Рисунок 8" descr="images.jpeg"/>
          <p:cNvPicPr>
            <a:picLocks noChangeAspect="1"/>
          </p:cNvPicPr>
          <p:nvPr/>
        </p:nvPicPr>
        <p:blipFill>
          <a:blip r:embed="rId5"/>
          <a:srcRect t="2118" b="21626"/>
          <a:stretch>
            <a:fillRect/>
          </a:stretch>
        </p:blipFill>
        <p:spPr>
          <a:xfrm>
            <a:off x="5357818" y="2214554"/>
            <a:ext cx="3786182" cy="2571768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11" name="Рисунок 10" descr="images-47.jpe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57819" y="2214554"/>
            <a:ext cx="3786182" cy="2565728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13" name="Рисунок 12" descr="images-52.jpeg"/>
          <p:cNvPicPr>
            <a:picLocks noChangeAspect="1"/>
          </p:cNvPicPr>
          <p:nvPr/>
        </p:nvPicPr>
        <p:blipFill>
          <a:blip r:embed="rId7"/>
          <a:srcRect b="9433"/>
          <a:stretch>
            <a:fillRect/>
          </a:stretch>
        </p:blipFill>
        <p:spPr>
          <a:xfrm>
            <a:off x="5357818" y="2214554"/>
            <a:ext cx="3786182" cy="2571769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14" name="Рисунок 13" descr="images-3.jpeg"/>
          <p:cNvPicPr>
            <a:picLocks noChangeAspect="1"/>
          </p:cNvPicPr>
          <p:nvPr/>
        </p:nvPicPr>
        <p:blipFill>
          <a:blip r:embed="rId8"/>
          <a:srcRect t="6792" b="11697"/>
          <a:stretch>
            <a:fillRect/>
          </a:stretch>
        </p:blipFill>
        <p:spPr>
          <a:xfrm>
            <a:off x="5357818" y="2214554"/>
            <a:ext cx="3786182" cy="2571768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16" name="Рисунок 15" descr="SDC14214.JPG"/>
          <p:cNvPicPr>
            <a:picLocks noChangeAspect="1"/>
          </p:cNvPicPr>
          <p:nvPr/>
        </p:nvPicPr>
        <p:blipFill>
          <a:blip r:embed="rId9" cstate="print"/>
          <a:srcRect l="5814" t="13953"/>
          <a:stretch>
            <a:fillRect/>
          </a:stretch>
        </p:blipFill>
        <p:spPr>
          <a:xfrm>
            <a:off x="5286380" y="2143116"/>
            <a:ext cx="3857620" cy="2643182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17" name="Рисунок 16" descr="images-53.jpe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79321" y="2143116"/>
            <a:ext cx="3864679" cy="2643206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18" name="Рисунок 17" descr="SDC11463.JPG"/>
          <p:cNvPicPr>
            <a:picLocks noChangeAspect="1"/>
          </p:cNvPicPr>
          <p:nvPr/>
        </p:nvPicPr>
        <p:blipFill>
          <a:blip r:embed="rId11" cstate="print"/>
          <a:srcRect t="9756"/>
          <a:stretch>
            <a:fillRect/>
          </a:stretch>
        </p:blipFill>
        <p:spPr>
          <a:xfrm>
            <a:off x="5238754" y="2143116"/>
            <a:ext cx="3905246" cy="2643182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19" name="Рисунок 18" descr="images-46.jpeg"/>
          <p:cNvPicPr>
            <a:picLocks noChangeAspect="1"/>
          </p:cNvPicPr>
          <p:nvPr/>
        </p:nvPicPr>
        <p:blipFill>
          <a:blip r:embed="rId12"/>
          <a:srcRect t="9082" b="4640"/>
          <a:stretch>
            <a:fillRect/>
          </a:stretch>
        </p:blipFill>
        <p:spPr>
          <a:xfrm>
            <a:off x="5214942" y="2143116"/>
            <a:ext cx="3929058" cy="271464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20" presetClass="entr" presetSubtype="0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1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000"/>
                            </p:stCondLst>
                            <p:childTnLst>
                              <p:par>
                                <p:cTn id="23" presetID="20" presetClass="entr" presetSubtype="0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1000"/>
                            </p:stCondLst>
                            <p:childTnLst>
                              <p:par>
                                <p:cTn id="27" presetID="20" presetClass="entr" presetSubtype="0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4000"/>
                            </p:stCondLst>
                            <p:childTnLst>
                              <p:par>
                                <p:cTn id="31" presetID="20" presetClass="entr" presetSubtype="0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3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7000"/>
                            </p:stCondLst>
                            <p:childTnLst>
                              <p:par>
                                <p:cTn id="35" presetID="20" presetClass="entr" presetSubtype="0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0000"/>
                            </p:stCondLst>
                            <p:childTnLst>
                              <p:par>
                                <p:cTn id="39" presetID="20" presetClass="entr" presetSubtype="0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1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3000"/>
                            </p:stCondLst>
                            <p:childTnLst>
                              <p:par>
                                <p:cTn id="43" presetID="20" presetClass="entr" presetSubtype="0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5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96000"/>
                            </p:stCondLst>
                            <p:childTnLst>
                              <p:par>
                                <p:cTn id="47" presetID="20" presetClass="entr" presetSubtype="0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9000"/>
                            </p:stCondLst>
                            <p:childTnLst>
                              <p:par>
                                <p:cTn id="51" presetID="20" presetClass="entr" presetSubtype="0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3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22000"/>
                            </p:stCondLst>
                            <p:childTnLst>
                              <p:par>
                                <p:cTn id="55" presetID="20" presetClass="entr" presetSubtype="0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7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uiExpand="1" build="allAtOnce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173"/>
          <p:cNvPicPr>
            <a:picLocks noChangeAspect="1" noChangeArrowheads="1"/>
          </p:cNvPicPr>
          <p:nvPr/>
        </p:nvPicPr>
        <p:blipFill>
          <a:blip r:embed="rId2">
            <a:lum bright="40000" contrast="-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214290"/>
            <a:ext cx="5214974" cy="6643710"/>
          </a:xfrm>
        </p:spPr>
        <p:txBody>
          <a:bodyPr>
            <a:noAutofit/>
          </a:bodyPr>
          <a:lstStyle/>
          <a:p>
            <a:pPr algn="l"/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/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2643174" y="142852"/>
            <a:ext cx="3643338" cy="500066"/>
          </a:xfrm>
          <a:prstGeom prst="roundRect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810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Ø"/>
            </a:pP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" pitchFamily="2" charset="2"/>
              <a:buChar char="Ø"/>
            </a:pP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spc="3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Вокалотерапия</a:t>
            </a:r>
            <a:endParaRPr lang="ru-RU" sz="2000" b="1" spc="3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785794"/>
            <a:ext cx="650082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</a:t>
            </a: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14282" y="928670"/>
            <a:ext cx="3714776" cy="5715040"/>
          </a:xfrm>
          <a:prstGeom prst="roundRect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810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Вокалотерапия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особенно показана депрессивным, заторможенным, эгоцентричным детям. Преимущество групповой 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вокалотерапии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состоит в том, что каждый участник вовлекается в процесс. В тоже время здесь большое значение имеет и момент «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укрытости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 в общей массе, что создаёт предпосылку к утверждению собственных чувств и здоровому переживанию своих телесных ощущений.</a:t>
            </a: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Рекомендуется использовать песни предпочтительно оптимистического характера, а также такие, которые побуждают к размышлению и глубоким переживаниям.</a:t>
            </a: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Хоровое пение является эффективнейшим средством воспитания не только эстетического вкуса, но и инициативы, фантазии, творческих способностей детей. Хоровое пение помогает детям понять роль коллектива в человеческой деятельности, воспитывает чувство коллективизма, дружбы, оказывает на детей организующее и дисциплинирующее воздействие.</a:t>
            </a: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IMG_275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14744" y="2009167"/>
            <a:ext cx="5429256" cy="3053956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10" name="Рисунок 9" descr="SDC14199.JPG"/>
          <p:cNvPicPr>
            <a:picLocks noChangeAspect="1"/>
          </p:cNvPicPr>
          <p:nvPr/>
        </p:nvPicPr>
        <p:blipFill>
          <a:blip r:embed="rId4" cstate="print"/>
          <a:srcRect t="14035" b="10525"/>
          <a:stretch>
            <a:fillRect/>
          </a:stretch>
        </p:blipFill>
        <p:spPr>
          <a:xfrm>
            <a:off x="3714743" y="2000240"/>
            <a:ext cx="5429257" cy="307183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11" name="Рисунок 10" descr="SDC18099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3682994" y="2000240"/>
            <a:ext cx="5461006" cy="3071816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1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4" presetID="21" presetClass="entr" presetSubtype="4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000"/>
                            </p:stCondLst>
                            <p:childTnLst>
                              <p:par>
                                <p:cTn id="18" presetID="21" presetClass="entr" presetSubtype="4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0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6000"/>
                            </p:stCondLst>
                            <p:childTnLst>
                              <p:par>
                                <p:cTn id="22" presetID="21" presetClass="entr" presetSubtype="4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1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173"/>
          <p:cNvPicPr>
            <a:picLocks noChangeAspect="1" noChangeArrowheads="1"/>
          </p:cNvPicPr>
          <p:nvPr/>
        </p:nvPicPr>
        <p:blipFill>
          <a:blip r:embed="rId2">
            <a:lum bright="40000" contrast="-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214290"/>
            <a:ext cx="5214974" cy="6643710"/>
          </a:xfrm>
        </p:spPr>
        <p:txBody>
          <a:bodyPr>
            <a:noAutofit/>
          </a:bodyPr>
          <a:lstStyle/>
          <a:p>
            <a:pPr algn="l"/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/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785786" y="214290"/>
            <a:ext cx="4857784" cy="500066"/>
          </a:xfrm>
          <a:prstGeom prst="roundRect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810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Ø"/>
            </a:pP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" pitchFamily="2" charset="2"/>
              <a:buChar char="Ø"/>
            </a:pP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spc="3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Ноты для настроения</a:t>
            </a:r>
          </a:p>
          <a:p>
            <a:pPr algn="ctr"/>
            <a:endParaRPr lang="ru-RU" sz="14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785794"/>
            <a:ext cx="650082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</a:t>
            </a: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0" y="857232"/>
            <a:ext cx="6429388" cy="6000768"/>
          </a:xfrm>
          <a:prstGeom prst="roundRect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810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sz="13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228600" algn="l"/>
              </a:tabLst>
            </a:pP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Нота «до»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отвечает за обоняние. Она повышает лидерские качества, избавляет от страхов. Нота «до» дарит силы, повышает гемоглобин, улучшает кровообращение, нормализует обоняние, лечит запоры, болезни двигательной системы, помогает избавиться от проблем с мочеиспусканием.</a:t>
            </a: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228600" algn="l"/>
              </a:tabLst>
            </a:pP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 нотой «ре»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связано чувство вкуса. Эта нота очищает организм от шлаков, нормализует обмен жидкостей, то есть ее можно слушать для нормализации выделительной функции кожи, при нарушениях в </a:t>
            </a:r>
            <a:r>
              <a:rPr lang="ru-RU" sz="1200" dirty="0" err="1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лимфосистеме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проблемах с почками и мочевым пузырем. «Ре» помогает связать между собой физическую и умственную энергию, что может помочь при вялости и апатии. Полезна «ре» при астме и бронхите, камнях в желчном пузыре.</a:t>
            </a: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228600" algn="l"/>
              </a:tabLst>
            </a:pP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Нота «ми»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имеет отношение к такому органу чувств, как зрение. Она стимулирует работу головного мозга, снимает головные боли, улучшает зрение и состояние кожи. «Ми» нормализует работу нервных клеток, стимулирует интеллектуальную активность. Этой нотой можно «пользоваться» при болезнях печени, многих заболеваниях желудочно-кишечного тракта, запорах, метеоризме, при кашле. Полезно </a:t>
            </a:r>
            <a:r>
              <a:rPr lang="ru-RU" sz="1200" dirty="0" err="1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пропевать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«ми» при склонности к скуке и неряшливости.</a:t>
            </a: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228600" algn="l"/>
              </a:tabLst>
            </a:pP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Нота «фа»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влияет на осязание. Ее вибрации улучшают работу сердца и легких, нормализуют давление, функционирование гормональных желез и иммунной системы. «Фа» помогает при бессоннице, раздражительности, снимает простудные и аллергические проявления. «Фа» незаменима при нарушениях потоотделения, сухости кожи, нарушениях осязания и болях в спине.</a:t>
            </a:r>
            <a:r>
              <a:rPr lang="ru-RU" sz="12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228600" algn="l"/>
              </a:tabLst>
            </a:pPr>
            <a:r>
              <a:rPr lang="ru-RU" sz="12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Нота «соль»</a:t>
            </a:r>
            <a:r>
              <a:rPr lang="ru-RU" sz="12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связана со слухом. Она помогает при его нарушениях, ларингитах и тонзиллитах, болезнях глаз. А также улучшает обмен веществ, кровообращение, стимулирует обновление тканей, помогает при температуре, болях, кожном зуде и мышечных спазмах. «Соль» улучшает работу иммунной системы, повышает внимание.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228600" algn="l"/>
              </a:tabLst>
            </a:pPr>
            <a:r>
              <a:rPr lang="ru-RU" sz="1200" b="1" dirty="0" err="1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Пропевая</a:t>
            </a: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ноту «ля»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можно усилить свою интуицию, улучшить работу всех органов чувств и координацию движений. Эта нота успокаивает, лечит любые нервные заболевания, уменьшает кровотечения и отеки, помогает при затрудненном дыхании.</a:t>
            </a: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228600" algn="l"/>
              </a:tabLst>
            </a:pP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Вибрации ноты «си»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оказывают влияние на весь организм в целом, поддерживая баланс обменных процессов, повышая иммунитет. Полезна «си» при невралгиях, нервных срывах.</a:t>
            </a: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images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2166" y="1857364"/>
            <a:ext cx="3071834" cy="307183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9" name="Рисунок 8" descr="images-5.jpeg"/>
          <p:cNvPicPr>
            <a:picLocks noChangeAspect="1"/>
          </p:cNvPicPr>
          <p:nvPr/>
        </p:nvPicPr>
        <p:blipFill>
          <a:blip r:embed="rId4"/>
          <a:srcRect l="11163" r="10451"/>
          <a:stretch>
            <a:fillRect/>
          </a:stretch>
        </p:blipFill>
        <p:spPr>
          <a:xfrm>
            <a:off x="5929322" y="1857364"/>
            <a:ext cx="3214678" cy="307183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11" name="Рисунок 10" descr="74333749.jpg"/>
          <p:cNvPicPr>
            <a:picLocks noChangeAspect="1"/>
          </p:cNvPicPr>
          <p:nvPr/>
        </p:nvPicPr>
        <p:blipFill>
          <a:blip r:embed="rId5"/>
          <a:srcRect l="12595" t="2294" r="18401"/>
          <a:stretch>
            <a:fillRect/>
          </a:stretch>
        </p:blipFill>
        <p:spPr>
          <a:xfrm>
            <a:off x="5929322" y="1857364"/>
            <a:ext cx="3214678" cy="3043238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13" name="Рисунок 12" descr="images-2.jpeg"/>
          <p:cNvPicPr>
            <a:picLocks noChangeAspect="1"/>
          </p:cNvPicPr>
          <p:nvPr/>
        </p:nvPicPr>
        <p:blipFill>
          <a:blip r:embed="rId6"/>
          <a:srcRect l="12283" t="2273" r="19660"/>
          <a:stretch>
            <a:fillRect/>
          </a:stretch>
        </p:blipFill>
        <p:spPr>
          <a:xfrm>
            <a:off x="5929322" y="1857364"/>
            <a:ext cx="3214678" cy="307183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14" name="Рисунок 13" descr="images-9.jpeg"/>
          <p:cNvPicPr>
            <a:picLocks noChangeAspect="1"/>
          </p:cNvPicPr>
          <p:nvPr/>
        </p:nvPicPr>
        <p:blipFill>
          <a:blip r:embed="rId7"/>
          <a:srcRect l="746" r="23702"/>
          <a:stretch>
            <a:fillRect/>
          </a:stretch>
        </p:blipFill>
        <p:spPr>
          <a:xfrm>
            <a:off x="5500662" y="1857364"/>
            <a:ext cx="3643338" cy="307183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15" name="Рисунок 14" descr="images-10.jpeg"/>
          <p:cNvPicPr>
            <a:picLocks noChangeAspect="1"/>
          </p:cNvPicPr>
          <p:nvPr/>
        </p:nvPicPr>
        <p:blipFill>
          <a:blip r:embed="rId8"/>
          <a:srcRect l="17387" r="8695"/>
          <a:stretch>
            <a:fillRect/>
          </a:stretch>
        </p:blipFill>
        <p:spPr>
          <a:xfrm>
            <a:off x="5500694" y="1857364"/>
            <a:ext cx="3643306" cy="307183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16" name="Рисунок 15" descr="preparaty-dlya-povysheniya-immuniteta-dlya-detej_1.jpg"/>
          <p:cNvPicPr>
            <a:picLocks noChangeAspect="1"/>
          </p:cNvPicPr>
          <p:nvPr/>
        </p:nvPicPr>
        <p:blipFill>
          <a:blip r:embed="rId9"/>
          <a:srcRect l="8202" r="13768"/>
          <a:stretch>
            <a:fillRect/>
          </a:stretch>
        </p:blipFill>
        <p:spPr>
          <a:xfrm>
            <a:off x="5500662" y="1857364"/>
            <a:ext cx="3643338" cy="3110007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8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8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18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3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800"/>
                            </p:stCondLst>
                            <p:childTnLst>
                              <p:par>
                                <p:cTn id="28" presetID="9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8300"/>
                            </p:stCondLst>
                            <p:childTnLst>
                              <p:par>
                                <p:cTn id="32" presetID="9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3800"/>
                            </p:stCondLst>
                            <p:childTnLst>
                              <p:par>
                                <p:cTn id="36" presetID="9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9300"/>
                            </p:stCondLst>
                            <p:childTnLst>
                              <p:par>
                                <p:cTn id="40" presetID="9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173"/>
          <p:cNvPicPr>
            <a:picLocks noChangeAspect="1" noChangeArrowheads="1"/>
          </p:cNvPicPr>
          <p:nvPr/>
        </p:nvPicPr>
        <p:blipFill>
          <a:blip r:embed="rId2">
            <a:lum bright="40000" contrast="-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214290"/>
            <a:ext cx="5214974" cy="6643710"/>
          </a:xfrm>
        </p:spPr>
        <p:txBody>
          <a:bodyPr>
            <a:noAutofit/>
          </a:bodyPr>
          <a:lstStyle/>
          <a:p>
            <a:pPr algn="l"/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/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2000232" y="142852"/>
            <a:ext cx="4857784" cy="500066"/>
          </a:xfrm>
          <a:prstGeom prst="roundRect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810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Ø"/>
            </a:pP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" pitchFamily="2" charset="2"/>
              <a:buChar char="Ø"/>
            </a:pP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spc="3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Кинезитерапия</a:t>
            </a:r>
            <a:endParaRPr lang="ru-RU" sz="2000" b="1" spc="3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785794"/>
            <a:ext cx="650082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</a:t>
            </a: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14282" y="928670"/>
            <a:ext cx="4071966" cy="5715040"/>
          </a:xfrm>
          <a:prstGeom prst="roundRect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810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Танец является формой социального контакта, через танец улучшаются способности к взаимоотношению, взаимопониманию. С помощью танцевально-двигательной терапии ребёнок может использовать движение для более полного выражения себя и для сохранения своей индивидуальности в контакте с другими детьми. </a:t>
            </a:r>
            <a:endPara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Танец, мимика и жест, как и музыка, является одним из древнейших способов выражения чувств и переживаний. Музыкально-­ритмические движения выполняют релаксационную функцию, помогают добиться эмоциональной разрядки, снять умственную перегрузку и утомление. Ритм, который диктует музыка головному мозгу, снимает нервное напряжение, улучшая тем самым речь ребёнка. Движение и танец, помимо того, что снимают нервно-психологическое напряжение, помогают ребёнку устанавливать дружеские связи с другими детьми, что даёт психотерапевтический эффект.</a:t>
            </a: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IMG_275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71935" y="2047118"/>
            <a:ext cx="5072065" cy="2853036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11" name="Рисунок 10" descr="SDC18028.JPG"/>
          <p:cNvPicPr>
            <a:picLocks noChangeAspect="1"/>
          </p:cNvPicPr>
          <p:nvPr/>
        </p:nvPicPr>
        <p:blipFill>
          <a:blip r:embed="rId4" cstate="print"/>
          <a:srcRect l="1389"/>
          <a:stretch>
            <a:fillRect/>
          </a:stretch>
        </p:blipFill>
        <p:spPr>
          <a:xfrm>
            <a:off x="4071934" y="2000240"/>
            <a:ext cx="5072066" cy="2893221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12" name="Рисунок 11" descr="SDC18036.JPG"/>
          <p:cNvPicPr>
            <a:picLocks noChangeAspect="1"/>
          </p:cNvPicPr>
          <p:nvPr/>
        </p:nvPicPr>
        <p:blipFill>
          <a:blip r:embed="rId5" cstate="print"/>
          <a:srcRect l="2591"/>
          <a:stretch>
            <a:fillRect/>
          </a:stretch>
        </p:blipFill>
        <p:spPr>
          <a:xfrm>
            <a:off x="4071934" y="2000240"/>
            <a:ext cx="5072066" cy="292894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15" name="Рисунок 14" descr="SDC17431.JPG"/>
          <p:cNvPicPr>
            <a:picLocks noChangeAspect="1"/>
          </p:cNvPicPr>
          <p:nvPr/>
        </p:nvPicPr>
        <p:blipFill>
          <a:blip r:embed="rId6" cstate="print"/>
          <a:srcRect l="3182"/>
          <a:stretch>
            <a:fillRect/>
          </a:stretch>
        </p:blipFill>
        <p:spPr>
          <a:xfrm>
            <a:off x="4071934" y="2000240"/>
            <a:ext cx="5072066" cy="29468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19" name="Рисунок 18" descr="SDC18122.JPG"/>
          <p:cNvPicPr>
            <a:picLocks noChangeAspect="1"/>
          </p:cNvPicPr>
          <p:nvPr/>
        </p:nvPicPr>
        <p:blipFill>
          <a:blip r:embed="rId7" cstate="print"/>
          <a:srcRect r="4041"/>
          <a:stretch>
            <a:fillRect/>
          </a:stretch>
        </p:blipFill>
        <p:spPr>
          <a:xfrm>
            <a:off x="4056026" y="2000240"/>
            <a:ext cx="5087974" cy="2982519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20" name="Рисунок 19" descr="IMG_7847.JPG"/>
          <p:cNvPicPr>
            <a:picLocks noChangeAspect="1"/>
          </p:cNvPicPr>
          <p:nvPr/>
        </p:nvPicPr>
        <p:blipFill>
          <a:blip r:embed="rId8" cstate="print"/>
          <a:srcRect t="4226" b="7042"/>
          <a:stretch>
            <a:fillRect/>
          </a:stretch>
        </p:blipFill>
        <p:spPr>
          <a:xfrm>
            <a:off x="4071934" y="2000240"/>
            <a:ext cx="5072066" cy="3000396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21" name="Рисунок 20" descr="SDC17447.JPG"/>
          <p:cNvPicPr>
            <a:picLocks noChangeAspect="1"/>
          </p:cNvPicPr>
          <p:nvPr/>
        </p:nvPicPr>
        <p:blipFill>
          <a:blip r:embed="rId9" cstate="print"/>
          <a:srcRect l="893" r="4017"/>
          <a:stretch>
            <a:fillRect/>
          </a:stretch>
        </p:blipFill>
        <p:spPr>
          <a:xfrm>
            <a:off x="4071934" y="2000240"/>
            <a:ext cx="5072066" cy="3000378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6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600"/>
                            </p:stCondLst>
                            <p:childTnLst>
                              <p:par>
                                <p:cTn id="16" presetID="21" presetClass="entr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600"/>
                            </p:stCondLst>
                            <p:childTnLst>
                              <p:par>
                                <p:cTn id="20" presetID="21" presetClass="entr" presetSubtype="4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6600"/>
                            </p:stCondLst>
                            <p:childTnLst>
                              <p:par>
                                <p:cTn id="24" presetID="21" presetClass="entr" presetSubtype="4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600"/>
                            </p:stCondLst>
                            <p:childTnLst>
                              <p:par>
                                <p:cTn id="28" presetID="21" presetClass="entr" presetSubtype="4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600"/>
                            </p:stCondLst>
                            <p:childTnLst>
                              <p:par>
                                <p:cTn id="32" presetID="21" presetClass="entr" presetSubtype="4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7600"/>
                            </p:stCondLst>
                            <p:childTnLst>
                              <p:par>
                                <p:cTn id="36" presetID="21" presetClass="entr" presetSubtype="4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4600"/>
                            </p:stCondLst>
                            <p:childTnLst>
                              <p:par>
                                <p:cTn id="40" presetID="21" presetClass="entr" presetSubtype="4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173"/>
          <p:cNvPicPr>
            <a:picLocks noChangeAspect="1" noChangeArrowheads="1"/>
          </p:cNvPicPr>
          <p:nvPr/>
        </p:nvPicPr>
        <p:blipFill>
          <a:blip r:embed="rId2">
            <a:lum bright="40000" contrast="-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214290"/>
            <a:ext cx="5214974" cy="6643710"/>
          </a:xfrm>
        </p:spPr>
        <p:txBody>
          <a:bodyPr>
            <a:noAutofit/>
          </a:bodyPr>
          <a:lstStyle/>
          <a:p>
            <a:pPr algn="l"/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/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785794"/>
            <a:ext cx="650082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</a:t>
            </a: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0" y="0"/>
            <a:ext cx="5072066" cy="6858000"/>
          </a:xfrm>
          <a:prstGeom prst="roundRect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810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Используются 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психогимнастические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этюды и упражнения, которые способствуют не только расслаблению детей и снятию 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психоэмоционального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напряжения, но и учат управлять своим настроением и эмоциями, выражать свое эмоциональное состояние. Так, например, дети превращаются в рыбок, бабочек, в сломанные игрушки, пробираются сквозь лесную чащу. Даже самые обычно малоактивные дети с удовольствием импровизируют и передают волшебные образы.      </a:t>
            </a: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ru-RU" sz="1400" b="1" i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Упражнения направлены на коррекцию </a:t>
            </a:r>
            <a:r>
              <a:rPr lang="ru-RU" sz="1400" b="1" i="1" dirty="0" err="1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психоэмоциональной</a:t>
            </a:r>
            <a:r>
              <a:rPr lang="ru-RU" sz="1400" b="1" i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сферы ребенка, на приобретение навыков расслабления. </a:t>
            </a:r>
            <a:endParaRPr lang="ru-RU" sz="14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выполнении данных упражнений важно, отвлечь ребенка от травмирующих переживаний и помочь ему при помощи музыки увидеть всю красоту мира. Все упражнения комментируются педагогом под определенную музыку,  вызывая различные эмоции.   Например: </a:t>
            </a: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228600" algn="l"/>
              </a:tabLst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Упражнение для активизации жизненных сил «Энергия» (для 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гиперактивных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детей), муз. М. Равеля «Болеро».</a:t>
            </a: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228600" algn="l"/>
              </a:tabLst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Упражнение для расслабления, снятия раздражительности (для 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гиперактивных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детей), муз. Д. Шостаковича из фильма «Овод».</a:t>
            </a: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228600" algn="l"/>
              </a:tabLst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Упражнение,  формирующее оптимистическое настроение «Радость жизни» муз. Ж. Бизе «Юношеская симфония», танцевальная музыка из оперетт Р. Штрауса, И Кальмана.</a:t>
            </a: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Упражнение, формирующее отношение к миру: муз. Ф. Шопена «Ноктюрн».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 Упражнение, на преодоление чувства стыда и застенчивости: «Я все умею» муз. И. Брамса «IV симфония», Ф. Лист «Прелюдия».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IMG_275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7219" y="1573772"/>
            <a:ext cx="4476782" cy="3353265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9" name="Рисунок 8" descr="images-29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1451" y="1571612"/>
            <a:ext cx="4482550" cy="3357586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12" name="Рисунок 11" descr="images-18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3438" y="1571612"/>
            <a:ext cx="4500562" cy="3375422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13" name="Рисунок 12" descr="images-28.jpe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6077" y="1571612"/>
            <a:ext cx="4577924" cy="342902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" presetID="18" presetClass="entr" presetSubtype="12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8000"/>
                            </p:stCondLst>
                            <p:childTnLst>
                              <p:par>
                                <p:cTn id="17" presetID="18" presetClass="entr" presetSubtype="12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6000"/>
                            </p:stCondLst>
                            <p:childTnLst>
                              <p:par>
                                <p:cTn id="21" presetID="18" presetClass="entr" presetSubtype="12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173"/>
          <p:cNvPicPr>
            <a:picLocks noChangeAspect="1" noChangeArrowheads="1"/>
          </p:cNvPicPr>
          <p:nvPr/>
        </p:nvPicPr>
        <p:blipFill>
          <a:blip r:embed="rId2">
            <a:lum bright="40000" contrast="-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214290"/>
            <a:ext cx="5214974" cy="6643710"/>
          </a:xfrm>
        </p:spPr>
        <p:txBody>
          <a:bodyPr>
            <a:noAutofit/>
          </a:bodyPr>
          <a:lstStyle/>
          <a:p>
            <a:pPr algn="l"/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/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785794"/>
            <a:ext cx="650082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</a:t>
            </a: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14282" y="214290"/>
            <a:ext cx="8501122" cy="1714512"/>
          </a:xfrm>
          <a:prstGeom prst="roundRect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810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помощи музыкотерапии можно моделировать эмоции, помочь сбалансировать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психоэмоциональное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состояние и поведение ребенка. Мажорные мелодии помогают уменьшить чувство тревоги и неуверенности. Народная и детская музыка дает ощущение безопасности. Расслабляющим действием обладают звуки флейты, игра на скрипке и фортепиано. Успокаивающий эффект носят звуки природы. Подвижный и расторможенный ребенок, благодаря восприятию музыки, успокаивается, а нерешительный и неконтактный ребенок значительно повышает свой собственный тонус, уровень бодрости. </a:t>
            </a:r>
            <a:endParaRPr lang="ru-RU" sz="1600" dirty="0" smtClean="0">
              <a:solidFill>
                <a:schemeClr val="tx1"/>
              </a:solidFill>
              <a:latin typeface="Arial" pitchFamily="34" charset="0"/>
            </a:endParaRPr>
          </a:p>
        </p:txBody>
      </p:sp>
      <p:pic>
        <p:nvPicPr>
          <p:cNvPr id="10" name="Рисунок 9" descr="SDC16833.JPG"/>
          <p:cNvPicPr>
            <a:picLocks noChangeAspect="1"/>
          </p:cNvPicPr>
          <p:nvPr/>
        </p:nvPicPr>
        <p:blipFill>
          <a:blip r:embed="rId3" cstate="print"/>
          <a:srcRect l="14923" r="14533"/>
          <a:stretch>
            <a:fillRect/>
          </a:stretch>
        </p:blipFill>
        <p:spPr>
          <a:xfrm>
            <a:off x="1285852" y="2143116"/>
            <a:ext cx="6357982" cy="471488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11" name="Рисунок 10" descr="SDC11463.JPG"/>
          <p:cNvPicPr>
            <a:picLocks noChangeAspect="1"/>
          </p:cNvPicPr>
          <p:nvPr/>
        </p:nvPicPr>
        <p:blipFill>
          <a:blip r:embed="rId4" cstate="print"/>
          <a:srcRect t="1124"/>
          <a:stretch>
            <a:fillRect/>
          </a:stretch>
        </p:blipFill>
        <p:spPr>
          <a:xfrm>
            <a:off x="1285852" y="2143116"/>
            <a:ext cx="6357950" cy="471488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12" name="Рисунок 11" descr="IMG_206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285852" y="2096352"/>
            <a:ext cx="6357982" cy="4761648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0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000"/>
                            </p:stCondLst>
                            <p:childTnLst>
                              <p:par>
                                <p:cTn id="17" presetID="5" presetClass="entr" presetSubtype="10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1880</TotalTime>
  <Words>1309</Words>
  <Application>Microsoft Office PowerPoint</Application>
  <PresentationFormat>Экран (4:3)</PresentationFormat>
  <Paragraphs>118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Коррекция психоэмоциональной сферы детей дошкольного возраста посредством музыкотерапии. </vt:lpstr>
      <vt:lpstr>Музыка помогает детям осваивать мир человеческих чувств, эмоций, переживаний.    Раннее общение с музыкой, занятия основными видами музыкальной деятельности способствуют полноценному психическому, физическому и личностному развитию малыша. Благодаря  ассоциативным связям,  возникающим в процессе восприятия и исполнения музыки, меняется и психическое состояние ребенка. Анализируя основы психокоррекционной работы с детьми, многие учёные отмечают, что в дошкольном возрасте одним из наиболее эффективных методов является музыкотерапия.  Музыкотерапия строится на подборе необходимых мелодий и звуков, с помощью которых можно оказывать положительное воздействие на человеческий организм. Это способствует общему оздоровлению, улучшению самочувствия, поднятию настроения, повышению работоспособности. Такой метод дает возможность применения музыки в качестве средства, обеспечивающего гармонизацию состояния ребенка: снятие напряжения, утомления, повышение эмоционального тонуса, коррекцию отклонений в личностном развитии ребенка и его психоэмоциональном состоянии, а также может за считанные минуты снять умственную усталость, взбодрить, раскрепостить, повысить настроение, сконцентрировать внимание. 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Саитова</cp:lastModifiedBy>
  <cp:revision>154</cp:revision>
  <dcterms:modified xsi:type="dcterms:W3CDTF">2012-12-06T05:36:24Z</dcterms:modified>
</cp:coreProperties>
</file>